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1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1953875" cy="6858000"/>
  <p:notesSz cx="6761163" cy="9942513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TxStyle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TxStyle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TxStyle/>
      <a:tcStyle>
        <a:tcBdr>
          <a:left>
            <a:ln>
              <a:noFill/>
            </a:ln>
          </a:left>
        </a:tcBdr>
      </a:tcStyle>
    </a:seCell>
    <a:swCell>
      <a:tcTxStyle/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>
          <a:left>
            <a:ln>
              <a:noFill/>
            </a:ln>
          </a:left>
        </a:tcBdr>
      </a:tcStyle>
    </a:neCell>
    <a:nwCell>
      <a:tcTxStyle/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>
    <p:restoredLeft sz="15559"/>
    <p:restoredTop sz="92322"/>
  </p:normalViewPr>
  <p:slideViewPr>
    <p:cSldViewPr>
      <p:cViewPr varScale="1">
        <p:scale>
          <a:sx n="105" d="100"/>
          <a:sy n="105" d="100"/>
        </p:scale>
        <p:origin x="216" y="114"/>
      </p:cViewPr>
      <p:guideLst>
        <p:guide orient="horz" pos="2158"/>
        <p:guide pos="2880"/>
        <p:guide pos="37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7.xml"  /><Relationship Id="rId11" Type="http://schemas.openxmlformats.org/officeDocument/2006/relationships/slide" Target="slides/slide8.xml"  /><Relationship Id="rId12" Type="http://schemas.openxmlformats.org/officeDocument/2006/relationships/slide" Target="slides/slide9.xml"  /><Relationship Id="rId13" Type="http://schemas.openxmlformats.org/officeDocument/2006/relationships/slide" Target="slides/slide10.xml"  /><Relationship Id="rId14" Type="http://schemas.openxmlformats.org/officeDocument/2006/relationships/slide" Target="slides/slide11.xml"  /><Relationship Id="rId15" Type="http://schemas.openxmlformats.org/officeDocument/2006/relationships/slide" Target="slides/slide12.xml"  /><Relationship Id="rId16" Type="http://schemas.openxmlformats.org/officeDocument/2006/relationships/slide" Target="slides/slide13.xml"  /><Relationship Id="rId17" Type="http://schemas.openxmlformats.org/officeDocument/2006/relationships/presProps" Target="presProps.xml"  /><Relationship Id="rId18" Type="http://schemas.openxmlformats.org/officeDocument/2006/relationships/viewProps" Target="viewProps.xml"  /><Relationship Id="rId19" Type="http://schemas.openxmlformats.org/officeDocument/2006/relationships/theme" Target="theme/theme1.xml"  /><Relationship Id="rId2" Type="http://schemas.openxmlformats.org/officeDocument/2006/relationships/notesMaster" Target="notesMasters/notesMaster1.xml"  /><Relationship Id="rId20" Type="http://schemas.openxmlformats.org/officeDocument/2006/relationships/tableStyles" Target="tableStyles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slide" Target="slides/slide6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64978B-AD9D-4F7B-B2A1-257F23BEF29E}" type="datetime1">
              <a:rPr lang="ru-RU"/>
              <a:pPr lvl="0">
                <a:defRPr/>
              </a:pPr>
              <a:t>23-12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C391FD61-90C5-47E6-991D-6F516CF82CE8}" type="slidenum">
              <a:rPr lang="ru-RU"/>
              <a:pPr lvl="0"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 idx="0"/>
          </p:nvPr>
        </p:nvSpPr>
        <p:spPr>
          <a:xfrm>
            <a:off x="1" y="1"/>
            <a:ext cx="2929837" cy="49712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040F98-6C14-4D3A-AA26-0BD53A57D851}" type="datetime1">
              <a:rPr lang="ru-RU"/>
              <a:pPr lvl="0">
                <a:defRPr/>
              </a:pPr>
              <a:t>23-12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33350" y="746125"/>
            <a:ext cx="6494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4724016B-AF03-4BBE-BAC5-05409C024550}" type="slidenum">
              <a:rPr lang="ru-RU"/>
              <a:pPr lvl="0"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6541" y="2130428"/>
            <a:ext cx="10160794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081" y="3886200"/>
            <a:ext cx="83677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66559" y="274640"/>
            <a:ext cx="2689622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7694" y="274640"/>
            <a:ext cx="7869634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274" y="4406903"/>
            <a:ext cx="101607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4274" y="2906715"/>
            <a:ext cx="1016079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7694" y="1600202"/>
            <a:ext cx="52796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76553" y="1600202"/>
            <a:ext cx="52796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694" y="1535115"/>
            <a:ext cx="528170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7694" y="2174875"/>
            <a:ext cx="52817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72407" y="1535115"/>
            <a:ext cx="528377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72407" y="2174875"/>
            <a:ext cx="528377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698" y="273050"/>
            <a:ext cx="393274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3633" y="273053"/>
            <a:ext cx="668254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7698" y="1435103"/>
            <a:ext cx="393274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3043" y="4800602"/>
            <a:ext cx="7172325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43043" y="612775"/>
            <a:ext cx="71723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43043" y="5367340"/>
            <a:ext cx="7172325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694" y="274637"/>
            <a:ext cx="10758488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694" y="1600202"/>
            <a:ext cx="10758488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97693" y="6356353"/>
            <a:ext cx="2789238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84241" y="6356353"/>
            <a:ext cx="3785394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66944" y="6356353"/>
            <a:ext cx="2789238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pn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hyperlink" Target="http://minobr-altai.ru/" TargetMode="External" /><Relationship Id="rId3" Type="http://schemas.openxmlformats.org/officeDocument/2006/relationships/hyperlink" Target="mailto:reception@minobr-altai.ru" TargetMode="External" /><Relationship Id="rId4" Type="http://schemas.openxmlformats.org/officeDocument/2006/relationships/image" Target="../media/image1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146590" y="332656"/>
            <a:ext cx="9507681" cy="338554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lvl="0"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МИНИСТЕРСТВО ОБРАЗОВАНИЯ  И НАУКИ РЕСПУБЛИКИ АЛТАЙ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76637" y="6319195"/>
            <a:ext cx="3871487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декабря 2021 г.</a:t>
            </a:r>
          </a:p>
          <a:p>
            <a:pPr algn="ctr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Горно-Алтайск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405697" y="5328465"/>
            <a:ext cx="4081268" cy="132342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600" b="1" dirty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Каменева Наталья Юрьевна,</a:t>
            </a:r>
          </a:p>
          <a:p>
            <a:pPr lvl="0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начальник отдела этнокультурного, дополнительного образования и воспитания</a:t>
            </a:r>
            <a:endParaRPr lang="ru-RU" b="1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endParaRPr lang="ru-RU" dirty="0">
              <a:solidFill>
                <a:srgbClr val="1F497D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" name="Рисунок 9" descr="Logo_no_let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2841" y="774961"/>
            <a:ext cx="1218573" cy="1039848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55C348C-7B4D-4968-A669-8883A1DF6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541" y="2130428"/>
            <a:ext cx="10264972" cy="209066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перспективах развития служб примирения (медиации)</a:t>
            </a:r>
            <a:br>
              <a:rPr lang="ru-RU" sz="320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образовательных организациях Республики Алтай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625102"/>
      </p:ext>
    </p:extLst>
  </p:cSld>
  <p:clrMapOvr>
    <a:masterClrMapping/>
  </p:clrMapOvr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МО </a:t>
            </a:r>
            <a:r>
              <a:rPr lang="ru-RU" b="1">
                <a:latin typeface="Times New Roman"/>
                <a:cs typeface="Times New Roman"/>
              </a:rPr>
              <a:t>«</a:t>
            </a:r>
            <a:r>
              <a:rPr lang="ru-RU" altLang="en-US" b="1">
                <a:latin typeface="Times New Roman"/>
                <a:cs typeface="Times New Roman"/>
              </a:rPr>
              <a:t>Усть</a:t>
            </a:r>
            <a:r>
              <a:rPr lang="en-US" altLang="ru-RU" b="1">
                <a:latin typeface="Times New Roman"/>
                <a:cs typeface="Times New Roman"/>
              </a:rPr>
              <a:t>-</a:t>
            </a:r>
            <a:r>
              <a:rPr lang="ru-RU" altLang="en-US" b="1">
                <a:latin typeface="Times New Roman"/>
                <a:cs typeface="Times New Roman"/>
              </a:rPr>
              <a:t>Коксинский </a:t>
            </a:r>
            <a:r>
              <a:rPr lang="ru-RU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район</a:t>
            </a:r>
            <a:r>
              <a:rPr lang="ru-RU" b="1">
                <a:latin typeface="Times New Roman"/>
                <a:cs typeface="Times New Roman"/>
              </a:rPr>
              <a:t>»</a:t>
            </a:r>
            <a:endParaRPr lang="ru-RU" b="1">
              <a:latin typeface="Times New Roman"/>
              <a:cs typeface="Times New Roman"/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ph idx="1"/>
          </p:nvPr>
        </p:nvGraphicFramePr>
        <p:xfrm>
          <a:off x="598488" y="1600200"/>
          <a:ext cx="10758486" cy="363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162"/>
                <a:gridCol w="3586162"/>
                <a:gridCol w="3586162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 открытых  до 2021 года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необходимо открыть в 2022 году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)</a:t>
                      </a:r>
                      <a:endParaRPr lang="en-US" alt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специалистов, нуждающихся в курсах повышения квалификации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4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15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17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  <p:pic>
        <p:nvPicPr>
          <p:cNvPr id="4" name="Рисунок 3" descr="Logo_no_letter.pn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88305" y="156198"/>
            <a:ext cx="1080120" cy="921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МО </a:t>
            </a:r>
            <a:r>
              <a:rPr lang="ru-RU" b="1">
                <a:latin typeface="Times New Roman"/>
                <a:cs typeface="Times New Roman"/>
              </a:rPr>
              <a:t>«</a:t>
            </a:r>
            <a:r>
              <a:rPr lang="ru-RU" altLang="en-US" b="1">
                <a:latin typeface="Times New Roman"/>
                <a:cs typeface="Times New Roman"/>
              </a:rPr>
              <a:t>Кош</a:t>
            </a:r>
            <a:r>
              <a:rPr lang="en-US" altLang="ru-RU" b="1">
                <a:latin typeface="Times New Roman"/>
                <a:cs typeface="Times New Roman"/>
              </a:rPr>
              <a:t>-</a:t>
            </a:r>
            <a:r>
              <a:rPr lang="ru-RU" altLang="en-US" b="1">
                <a:latin typeface="Times New Roman"/>
                <a:cs typeface="Times New Roman"/>
              </a:rPr>
              <a:t>Агачский </a:t>
            </a:r>
            <a:r>
              <a:rPr lang="ru-RU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район</a:t>
            </a:r>
            <a:r>
              <a:rPr lang="ru-RU" b="1">
                <a:latin typeface="Times New Roman"/>
                <a:cs typeface="Times New Roman"/>
              </a:rPr>
              <a:t>»</a:t>
            </a:r>
            <a:endParaRPr lang="ru-RU" b="1">
              <a:latin typeface="Times New Roman"/>
              <a:cs typeface="Times New Roman"/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ph idx="1"/>
          </p:nvPr>
        </p:nvGraphicFramePr>
        <p:xfrm>
          <a:off x="598488" y="1600200"/>
          <a:ext cx="10758486" cy="363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162"/>
                <a:gridCol w="3586162"/>
                <a:gridCol w="3586162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Кличество служб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открытых  до 2021 года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необходимо открыть в 2022 году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)</a:t>
                      </a:r>
                      <a:endParaRPr lang="en-US" alt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специалистов, нуждающихся в курсах повышения квалификации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4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9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9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  <p:pic>
        <p:nvPicPr>
          <p:cNvPr id="4" name="Рисунок 3" descr="Logo_no_letter.pn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88305" y="156198"/>
            <a:ext cx="1080120" cy="921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Autofit/>
          </a:bodyPr>
          <a:lstStyle/>
          <a:p>
            <a:pPr lvl="0">
              <a:defRPr/>
            </a:pPr>
            <a:r>
              <a:rPr lang="ru-RU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МО </a:t>
            </a:r>
            <a:r>
              <a:rPr lang="ru-RU" b="1">
                <a:latin typeface="Times New Roman"/>
                <a:cs typeface="Times New Roman"/>
              </a:rPr>
              <a:t>«</a:t>
            </a:r>
            <a:r>
              <a:rPr lang="ru-RU" altLang="en-US" b="1">
                <a:latin typeface="Times New Roman"/>
                <a:cs typeface="Times New Roman"/>
              </a:rPr>
              <a:t>Усть</a:t>
            </a:r>
            <a:r>
              <a:rPr lang="en-US" altLang="ru-RU" b="1">
                <a:latin typeface="Times New Roman"/>
                <a:cs typeface="Times New Roman"/>
              </a:rPr>
              <a:t>-</a:t>
            </a:r>
            <a:r>
              <a:rPr lang="ru-RU" altLang="en-US" b="1">
                <a:latin typeface="Times New Roman"/>
                <a:cs typeface="Times New Roman"/>
              </a:rPr>
              <a:t>Канский </a:t>
            </a:r>
            <a:r>
              <a:rPr lang="ru-RU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район</a:t>
            </a:r>
            <a:r>
              <a:rPr lang="ru-RU" b="1">
                <a:latin typeface="Times New Roman"/>
                <a:cs typeface="Times New Roman"/>
              </a:rPr>
              <a:t>»</a:t>
            </a:r>
            <a:endParaRPr lang="ru-RU" b="1">
              <a:latin typeface="Times New Roman"/>
              <a:cs typeface="Times New Roman"/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ph idx="1"/>
          </p:nvPr>
        </p:nvGraphicFramePr>
        <p:xfrm>
          <a:off x="598488" y="1600200"/>
          <a:ext cx="10758486" cy="363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162"/>
                <a:gridCol w="3586162"/>
                <a:gridCol w="3586162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 открытых  до 2021 года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необходимо открыть в 2022 году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)</a:t>
                      </a:r>
                      <a:endParaRPr lang="en-US" alt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специалистов, нуждающихся в курсах повышения квалификации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0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15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13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  <p:pic>
        <p:nvPicPr>
          <p:cNvPr id="4" name="Рисунок 3" descr="Logo_no_letter.pn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88305" y="156198"/>
            <a:ext cx="1080120" cy="921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3566" y="1770999"/>
            <a:ext cx="5497701" cy="707876"/>
          </a:xfrm>
          <a:prstGeom prst="rect">
            <a:avLst/>
          </a:prstGeom>
          <a:noFill/>
        </p:spPr>
        <p:txBody>
          <a:bodyPr wrap="none" lIns="91429" tIns="45715" rIns="91429" bIns="45715" rtlCol="0">
            <a:spAutoFit/>
          </a:bodyPr>
          <a:lstStyle/>
          <a:p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52571" y="3734228"/>
            <a:ext cx="8660462" cy="27699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lvl="0"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 И НАУКИ РЕСПУБЛИКИ АЛТАЙ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7677" y="3872725"/>
            <a:ext cx="6589482" cy="978557"/>
          </a:xfrm>
          <a:prstGeom prst="rect">
            <a:avLst/>
          </a:prstGeom>
          <a:noFill/>
          <a:ln w="3175" cap="flat" cmpd="sng" algn="ctr">
            <a:noFill/>
            <a:prstDash val="solid"/>
          </a:ln>
          <a:effectLst/>
        </p:spPr>
        <p:txBody>
          <a:bodyPr lIns="91429" tIns="45715" rIns="91429" bIns="45715" rtlCol="0" anchor="ctr"/>
          <a:lstStyle/>
          <a:p>
            <a:pPr algn="ctr">
              <a:defRPr/>
            </a:pPr>
            <a:r>
              <a:rPr lang="en-US" sz="1600" u="sng" kern="0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http://minobr-altai.ru</a:t>
            </a:r>
            <a:r>
              <a:rPr lang="ru-RU" sz="1600" u="sng" kern="0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ru-RU" sz="1600" kern="0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reception@minobr-altai.ru</a:t>
            </a:r>
            <a:r>
              <a:rPr lang="ru-RU" sz="1600" kern="0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ru-RU" sz="1600" kern="0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8(38822)2-21-75, 4-70-29</a:t>
            </a:r>
          </a:p>
        </p:txBody>
      </p:sp>
      <p:pic>
        <p:nvPicPr>
          <p:cNvPr id="7" name="Рисунок 42" descr="Logo_no_let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8579" y="2619189"/>
            <a:ext cx="128767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2088579"/>
      </p:ext>
    </p:extLst>
  </p:cSld>
  <p:clrMapOvr>
    <a:masterClrMapping/>
  </p:clrMapOvr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>
                <a:latin typeface="Times New Roman"/>
                <a:cs typeface="Times New Roman"/>
              </a:rPr>
              <a:t>М</a:t>
            </a:r>
            <a:r>
              <a:rPr lang="ru-RU" altLang="en-US">
                <a:latin typeface="Times New Roman"/>
                <a:cs typeface="Times New Roman"/>
              </a:rPr>
              <a:t>О</a:t>
            </a:r>
            <a:r>
              <a:rPr lang="ru-RU">
                <a:latin typeface="Times New Roman"/>
                <a:cs typeface="Times New Roman"/>
              </a:rPr>
              <a:t> «</a:t>
            </a:r>
            <a:r>
              <a:rPr lang="ru-RU" altLang="en-US">
                <a:latin typeface="Times New Roman"/>
                <a:cs typeface="Times New Roman"/>
              </a:rPr>
              <a:t>Город</a:t>
            </a:r>
            <a:r>
              <a:rPr lang="ru-RU">
                <a:latin typeface="Times New Roman"/>
                <a:cs typeface="Times New Roman"/>
              </a:rPr>
              <a:t> Горно-Алтайск»</a:t>
            </a: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4" name="Рисунок 3" descr="Logo_no_letter.pn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04329" y="481646"/>
            <a:ext cx="854275" cy="728981"/>
          </a:xfrm>
          <a:prstGeom prst="rect">
            <a:avLst/>
          </a:prstGeom>
        </p:spPr>
      </p:pic>
      <p:graphicFrame>
        <p:nvGraphicFramePr>
          <p:cNvPr id="9" name="Таблица 9"/>
          <p:cNvGraphicFramePr>
            <a:graphicFrameLocks noGrp="1"/>
          </p:cNvGraphicFramePr>
          <p:nvPr>
            <p:ph idx="1"/>
          </p:nvPr>
        </p:nvGraphicFramePr>
        <p:xfrm>
          <a:off x="598488" y="1600200"/>
          <a:ext cx="10862108" cy="398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0702"/>
                <a:gridCol w="3620702"/>
                <a:gridCol w="3620702"/>
              </a:tblGrid>
              <a:tr h="2278186"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 открытых  до 2021 года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  <a:p>
                      <a:pPr lvl="0">
                        <a:defRPr/>
                      </a:pP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необходимо открыть в 2022 году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)</a:t>
                      </a:r>
                      <a:endParaRPr lang="en-US" altLang="ru-RU" sz="3200">
                        <a:latin typeface="Times New Roman"/>
                        <a:cs typeface="Times New Roman"/>
                      </a:endParaRPr>
                    </a:p>
                    <a:p>
                      <a:pPr lvl="0">
                        <a:defRPr/>
                      </a:pP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специалистов, нуждающихся в курсах повышения квалификации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  <a:p>
                      <a:pPr lvl="0">
                        <a:defRPr/>
                      </a:pP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  <a:tr h="450713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2400" b="1">
                          <a:latin typeface="Times New Roman"/>
                          <a:cs typeface="Times New Roman"/>
                        </a:rPr>
                        <a:t>11 служб</a:t>
                      </a:r>
                      <a:endParaRPr lang="ru-RU" sz="24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2400" b="1">
                          <a:latin typeface="Times New Roman"/>
                          <a:cs typeface="Times New Roman"/>
                        </a:rPr>
                        <a:t>1 служба</a:t>
                      </a:r>
                      <a:endParaRPr lang="ru-RU" sz="24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2400" b="1">
                          <a:latin typeface="Times New Roman"/>
                          <a:cs typeface="Times New Roman"/>
                        </a:rPr>
                        <a:t>2</a:t>
                      </a:r>
                      <a:endParaRPr lang="ru-RU" sz="24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altLang="en-US" b="1">
                <a:latin typeface="Times New Roman"/>
                <a:cs typeface="Times New Roman"/>
              </a:rPr>
              <a:t>МО </a:t>
            </a:r>
            <a:r>
              <a:rPr lang="ru-RU" b="1">
                <a:latin typeface="Times New Roman"/>
                <a:cs typeface="Times New Roman"/>
              </a:rPr>
              <a:t> «Чемальский район»</a:t>
            </a:r>
            <a:endParaRPr lang="ru-RU" b="1">
              <a:latin typeface="Times New Roman"/>
              <a:cs typeface="Times New Roman"/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ph idx="1"/>
          </p:nvPr>
        </p:nvGraphicFramePr>
        <p:xfrm>
          <a:off x="598488" y="1600200"/>
          <a:ext cx="10758486" cy="411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162"/>
                <a:gridCol w="3586162"/>
                <a:gridCol w="3586162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 открытых  до 2021 года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  <a:p>
                      <a:pPr lvl="0">
                        <a:defRPr/>
                      </a:pP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необходимо открыть в 2022 году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)</a:t>
                      </a:r>
                      <a:endParaRPr lang="en-US" alt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специалистов, нуждающихся в курсах повышения квалификации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  <a:p>
                      <a:pPr lvl="0">
                        <a:defRPr/>
                      </a:pP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1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5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2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  <p:pic>
        <p:nvPicPr>
          <p:cNvPr id="4" name="Рисунок 3" descr="Logo_no_letter.pn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04329" y="481646"/>
            <a:ext cx="854275" cy="7289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altLang="en-US" b="1">
                <a:latin typeface="Times New Roman"/>
                <a:cs typeface="Times New Roman"/>
              </a:rPr>
              <a:t>МО</a:t>
            </a:r>
            <a:r>
              <a:rPr lang="ru-RU" b="1">
                <a:latin typeface="Times New Roman"/>
                <a:cs typeface="Times New Roman"/>
              </a:rPr>
              <a:t> </a:t>
            </a:r>
            <a:r>
              <a:rPr lang="ru-RU">
                <a:latin typeface="Times New Roman"/>
                <a:cs typeface="Times New Roman"/>
              </a:rPr>
              <a:t>«</a:t>
            </a:r>
            <a:r>
              <a:rPr lang="ru-RU" b="1">
                <a:latin typeface="Times New Roman"/>
                <a:cs typeface="Times New Roman"/>
              </a:rPr>
              <a:t>Майминский район</a:t>
            </a:r>
            <a:r>
              <a:rPr lang="ru-RU">
                <a:latin typeface="Times New Roman"/>
                <a:cs typeface="Times New Roman"/>
              </a:rPr>
              <a:t>»</a:t>
            </a:r>
            <a:endParaRPr lang="ru-RU">
              <a:latin typeface="Times New Roman"/>
              <a:cs typeface="Times New Roman"/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ph idx="1"/>
          </p:nvPr>
        </p:nvGraphicFramePr>
        <p:xfrm>
          <a:off x="598488" y="1600200"/>
          <a:ext cx="10758486" cy="363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162"/>
                <a:gridCol w="3586162"/>
                <a:gridCol w="3586162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 открытых  до 2021 года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необходимо открыть в 2022 году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)</a:t>
                      </a:r>
                      <a:endParaRPr lang="en-US" alt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специалистов, нуждающихся в курсах повышения квалификации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6 служб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6 служб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9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  <p:pic>
        <p:nvPicPr>
          <p:cNvPr id="4" name="Рисунок 3" descr="Logo_no_letter.pn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16297" y="278821"/>
            <a:ext cx="1080120" cy="921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936376" y="274637"/>
            <a:ext cx="10419805" cy="1032351"/>
          </a:xfrm>
        </p:spPr>
        <p:txBody>
          <a:bodyPr/>
          <a:lstStyle/>
          <a:p>
            <a:pPr lvl="0">
              <a:defRPr/>
            </a:pPr>
            <a:r>
              <a:rPr lang="ru-RU" altLang="en-US" b="1">
                <a:latin typeface="Times New Roman"/>
                <a:cs typeface="Times New Roman"/>
              </a:rPr>
              <a:t>МО</a:t>
            </a:r>
            <a:r>
              <a:rPr lang="ru-RU" b="1">
                <a:latin typeface="Times New Roman"/>
                <a:cs typeface="Times New Roman"/>
              </a:rPr>
              <a:t> «Онгудайск</a:t>
            </a:r>
            <a:r>
              <a:rPr lang="ru-RU" altLang="en-US" b="1">
                <a:latin typeface="Times New Roman"/>
                <a:cs typeface="Times New Roman"/>
              </a:rPr>
              <a:t>ий </a:t>
            </a:r>
            <a:r>
              <a:rPr lang="ru-RU" b="1">
                <a:latin typeface="Times New Roman"/>
                <a:cs typeface="Times New Roman"/>
              </a:rPr>
              <a:t>район»</a:t>
            </a:r>
            <a:endParaRPr lang="ru-RU" b="1">
              <a:latin typeface="Times New Roman"/>
              <a:cs typeface="Times New Roman"/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ph idx="1"/>
          </p:nvPr>
        </p:nvGraphicFramePr>
        <p:xfrm>
          <a:off x="792361" y="1600200"/>
          <a:ext cx="10564613" cy="363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289"/>
                <a:gridCol w="3586162"/>
                <a:gridCol w="3586162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 открытых  до 2021 года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необходимо открыть в 2022 году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)</a:t>
                      </a:r>
                      <a:endParaRPr lang="en-US" alt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специалистов, нуждающихся в курсах повышения квалификации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0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  <p:pic>
        <p:nvPicPr>
          <p:cNvPr id="4" name="Рисунок 3" descr="Logo_no_letter.pn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7633" y="385286"/>
            <a:ext cx="1080120" cy="921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1847528" y="428415"/>
            <a:ext cx="8964996" cy="1020365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1800" b="1" i="0" u="none" strike="noStrike" kern="1200">
                <a:solidFill>
                  <a:srgbClr val="ffffff"/>
                </a:solidFill>
                <a:effectLst/>
                <a:latin typeface="Calibri"/>
              </a:rPr>
              <a:t>нет</a:t>
            </a:r>
            <a:br>
              <a:rPr lang="ru-RU" b="1">
                <a:solidFill>
                  <a:srgbClr val="333333"/>
                </a:solidFill>
                <a:effectLst/>
                <a:latin typeface="Tahoma"/>
                <a:ea typeface="Times New Roman"/>
              </a:rPr>
            </a:br>
            <a:r>
              <a:rPr lang="ru-RU" b="1">
                <a:solidFill>
                  <a:srgbClr val="333333"/>
                </a:solidFill>
                <a:effectLst/>
                <a:latin typeface="Tahoma"/>
                <a:ea typeface="Times New Roman"/>
              </a:rPr>
              <a:t>  </a:t>
            </a:r>
            <a:r>
              <a:rPr lang="ru-RU" altLang="en-US" b="1">
                <a:solidFill>
                  <a:srgbClr val="333333"/>
                </a:solidFill>
                <a:effectLst/>
                <a:latin typeface="Tahoma"/>
                <a:ea typeface="Times New Roman"/>
              </a:rPr>
              <a:t>МО </a:t>
            </a:r>
            <a:r>
              <a:rPr lang="ru-RU">
                <a:latin typeface="Times New Roman"/>
                <a:cs typeface="Times New Roman"/>
              </a:rPr>
              <a:t>«</a:t>
            </a:r>
            <a:r>
              <a:rPr lang="ru-RU" b="1">
                <a:solidFill>
                  <a:srgbClr val="333333"/>
                </a:solidFill>
                <a:effectLst/>
                <a:latin typeface="Tahoma"/>
                <a:ea typeface="Times New Roman"/>
              </a:rPr>
              <a:t>Чойск</a:t>
            </a:r>
            <a:r>
              <a:rPr lang="ru-RU" altLang="en-US" b="1">
                <a:solidFill>
                  <a:srgbClr val="333333"/>
                </a:solidFill>
                <a:effectLst/>
                <a:latin typeface="Tahoma"/>
                <a:ea typeface="Times New Roman"/>
              </a:rPr>
              <a:t>ий </a:t>
            </a:r>
            <a:r>
              <a:rPr lang="ru-RU" b="1">
                <a:solidFill>
                  <a:srgbClr val="333333"/>
                </a:solidFill>
                <a:effectLst/>
                <a:latin typeface="Tahoma"/>
                <a:ea typeface="Times New Roman"/>
              </a:rPr>
              <a:t>район</a:t>
            </a:r>
            <a:r>
              <a:rPr lang="ru-RU" b="1">
                <a:latin typeface="Times New Roman"/>
                <a:cs typeface="Times New Roman"/>
              </a:rPr>
              <a:t>»</a:t>
            </a:r>
            <a:br>
              <a:rPr lang="ru-RU" sz="1800" b="0" i="0" u="none" strike="noStrike">
                <a:effectLst/>
                <a:latin typeface="Arial"/>
              </a:rPr>
            </a:br>
            <a:endParaRPr lang="ru-RU" sz="1800" b="0" i="0" u="none" strike="noStrike">
              <a:effectLst/>
              <a:latin typeface="Arial"/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ph idx="1"/>
          </p:nvPr>
        </p:nvGraphicFramePr>
        <p:xfrm>
          <a:off x="598488" y="1600200"/>
          <a:ext cx="10758486" cy="363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162"/>
                <a:gridCol w="3586162"/>
                <a:gridCol w="3586162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 открытых  до 2021 года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ККоличество служб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необходимо открыть в 2022 году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)</a:t>
                      </a:r>
                      <a:endParaRPr lang="en-US" alt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специалистов, нуждающихся в курсах повышения квалификации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6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0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2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  <p:pic>
        <p:nvPicPr>
          <p:cNvPr id="4" name="Рисунок 3" descr="Logo_no_letter.pn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7633" y="385286"/>
            <a:ext cx="1080120" cy="921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Autofit/>
          </a:bodyPr>
          <a:lstStyle/>
          <a:p>
            <a:pPr lvl="0">
              <a:defRPr/>
            </a:pPr>
            <a:br>
              <a:rPr lang="ru-RU" sz="2400" b="1">
                <a:solidFill>
                  <a:srgbClr val="333333"/>
                </a:solidFill>
                <a:effectLst/>
                <a:latin typeface="Tahoma"/>
                <a:ea typeface="Times New Roman"/>
              </a:rPr>
            </a:br>
            <a:r>
              <a:rPr lang="ru-RU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МО </a:t>
            </a:r>
            <a:r>
              <a:rPr lang="ru-RU">
                <a:latin typeface="Times New Roman"/>
                <a:cs typeface="Times New Roman"/>
              </a:rPr>
              <a:t>«</a:t>
            </a:r>
            <a:r>
              <a:rPr lang="ru-RU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Улаганский район</a:t>
            </a:r>
            <a:r>
              <a:rPr lang="ru-RU" b="1">
                <a:latin typeface="Times New Roman"/>
                <a:cs typeface="Times New Roman"/>
              </a:rPr>
              <a:t>»</a:t>
            </a:r>
            <a:endParaRPr lang="ru-RU" b="1">
              <a:latin typeface="Times New Roman"/>
              <a:cs typeface="Times New Roman"/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ph idx="1"/>
          </p:nvPr>
        </p:nvGraphicFramePr>
        <p:xfrm>
          <a:off x="598488" y="1600200"/>
          <a:ext cx="10758486" cy="363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162"/>
                <a:gridCol w="3586162"/>
                <a:gridCol w="3586162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личество служб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 открытых  до 2021 года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необходимо открыть в 2022 году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)</a:t>
                      </a:r>
                      <a:endParaRPr lang="en-US" alt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специалистов, нуждающихся в курсах повышения квалификации</a:t>
                      </a:r>
                      <a:r>
                        <a:rPr lang="ru-RU" sz="3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3200" b="1">
                        <a:solidFill>
                          <a:srgbClr val="ffff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3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7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8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  <p:pic>
        <p:nvPicPr>
          <p:cNvPr id="4" name="Рисунок 3" descr="Logo_no_letter.pn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88305" y="156198"/>
            <a:ext cx="1080120" cy="921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4000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МО </a:t>
            </a:r>
            <a:r>
              <a:rPr lang="ru-RU" sz="4000">
                <a:latin typeface="Times New Roman"/>
                <a:cs typeface="Times New Roman"/>
              </a:rPr>
              <a:t>«</a:t>
            </a:r>
            <a:r>
              <a:rPr lang="ru-RU" altLang="en-US" sz="4000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Турочакский </a:t>
            </a:r>
            <a:r>
              <a:rPr lang="ru-RU" sz="4000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район</a:t>
            </a:r>
            <a:r>
              <a:rPr lang="ru-RU" sz="4000" b="1">
                <a:latin typeface="Times New Roman"/>
                <a:cs typeface="Times New Roman"/>
              </a:rPr>
              <a:t>»</a:t>
            </a:r>
            <a:endParaRPr lang="ru-RU" sz="4000" b="1">
              <a:latin typeface="Times New Roman"/>
              <a:cs typeface="Times New Roman"/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ph idx="1"/>
          </p:nvPr>
        </p:nvGraphicFramePr>
        <p:xfrm>
          <a:off x="598488" y="1600200"/>
          <a:ext cx="10758486" cy="363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162"/>
                <a:gridCol w="3586162"/>
                <a:gridCol w="3586162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 открытых  до 2021 года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необходимо открыть в 2022 году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)</a:t>
                      </a:r>
                      <a:endParaRPr lang="en-US" alt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специалистов, нуждающихся в курсах повышения квалификации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5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3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5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  <p:pic>
        <p:nvPicPr>
          <p:cNvPr id="4" name="Рисунок 3" descr="Logo_no_letter.pn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88305" y="156198"/>
            <a:ext cx="1080120" cy="921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МО </a:t>
            </a:r>
            <a:r>
              <a:rPr lang="ru-RU">
                <a:latin typeface="Times New Roman"/>
                <a:cs typeface="Times New Roman"/>
              </a:rPr>
              <a:t>«</a:t>
            </a:r>
            <a:r>
              <a:rPr lang="ru-RU" altLang="en-US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Шебалинский  </a:t>
            </a:r>
            <a:r>
              <a:rPr lang="ru-RU" b="1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район</a:t>
            </a:r>
            <a:r>
              <a:rPr lang="ru-RU" b="1">
                <a:latin typeface="Times New Roman"/>
                <a:cs typeface="Times New Roman"/>
              </a:rPr>
              <a:t>»</a:t>
            </a:r>
            <a:endParaRPr lang="ru-RU" b="1">
              <a:latin typeface="Times New Roman"/>
              <a:cs typeface="Times New Roman"/>
            </a:endParaRP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ph idx="1"/>
          </p:nvPr>
        </p:nvGraphicFramePr>
        <p:xfrm>
          <a:off x="716757" y="1736812"/>
          <a:ext cx="10758486" cy="363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162"/>
                <a:gridCol w="3586162"/>
                <a:gridCol w="3586162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 открытых  до 2021 года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служб</a:t>
                      </a:r>
                      <a:r>
                        <a:rPr lang="ru-RU" altLang="en-US" sz="3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3200">
                          <a:latin typeface="Times New Roman"/>
                          <a:cs typeface="Times New Roman"/>
                        </a:rPr>
                        <a:t>необходимо открыть в 2022 году</a:t>
                      </a:r>
                      <a:r>
                        <a:rPr lang="en-US" altLang="ru-RU" sz="3200">
                          <a:latin typeface="Times New Roman"/>
                          <a:cs typeface="Times New Roman"/>
                        </a:rPr>
                        <a:t>)</a:t>
                      </a:r>
                      <a:endParaRPr lang="en-US" alt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lvl="0" indent="0" algn="l" defTabSz="91429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 sz="3200">
                          <a:latin typeface="Times New Roman"/>
                          <a:cs typeface="Times New Roman"/>
                        </a:rPr>
                        <a:t>Количество специалистов, нуждающихся в курсах повышения квалификации</a:t>
                      </a:r>
                      <a:endParaRPr lang="ru-RU" sz="3200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1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7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 sz="3200" b="1">
                          <a:latin typeface="Times New Roman"/>
                          <a:cs typeface="Times New Roman"/>
                        </a:rPr>
                        <a:t>6</a:t>
                      </a:r>
                      <a:endParaRPr lang="ru-RU" sz="3200" b="1">
                        <a:latin typeface="Times New Roman"/>
                        <a:cs typeface="Times New Roman"/>
                      </a:endParaRPr>
                    </a:p>
                  </a:txBody>
                  <a:tcPr marL="91440" marR="91440"/>
                </a:tc>
              </a:tr>
            </a:tbl>
          </a:graphicData>
        </a:graphic>
      </p:graphicFrame>
      <p:pic>
        <p:nvPicPr>
          <p:cNvPr id="4" name="Рисунок 3" descr="Logo_no_letter.pn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88305" y="156198"/>
            <a:ext cx="1080120" cy="921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hueOff val="0"/>
            <a:satOff val="0"/>
            <a:lumOff val="0"/>
            <a:alphaOff val="0"/>
          </a:schemeClr>
        </a:lnRef>
        <a:fillRef idx="1">
          <a:schemeClr val="lt1">
            <a:alpha val="90000"/>
            <a:hueOff val="0"/>
            <a:satOff val="0"/>
            <a:lumOff val="0"/>
            <a:alphaOff val="0"/>
          </a:schemeClr>
        </a:fillRef>
        <a:effectRef idx="0">
          <a:schemeClr val="lt1">
            <a:alpha val="90000"/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Yu Gothic Light"/>
        <a:font script="Hang" typeface="Malgun Gothic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Malgun Gothic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2415</ep:Words>
  <ep:PresentationFormat>Произвольный</ep:PresentationFormat>
  <ep:Paragraphs>774</ep:Paragraphs>
  <ep:Slides>13</ep:Slides>
  <ep:Notes>2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13</vt:i4>
      </vt:variant>
    </vt:vector>
  </ep:HeadingPairs>
  <ep:TitlesOfParts>
    <vt:vector size="14" baseType="lpstr">
      <vt:lpstr>Тема Office</vt:lpstr>
      <vt:lpstr>Управление образования и молодежной политики Администрации  МО 'Усть-Коксинский район' Республики Алтай</vt:lpstr>
      <vt:lpstr>МО «Город Горно-Алтайск»</vt:lpstr>
      <vt:lpstr>МО  «Чемальский район»</vt:lpstr>
      <vt:lpstr>МО «Майминский район»</vt:lpstr>
      <vt:lpstr>МО «Онгудайский район»</vt:lpstr>
      <vt:lpstr>нет   МО «Чойский район»</vt:lpstr>
      <vt:lpstr>МО «Улаганский район»</vt:lpstr>
      <vt:lpstr>МО «Турочакский район»</vt:lpstr>
      <vt:lpstr>МО «Шебалинский  район»</vt:lpstr>
      <vt:lpstr>МО «Усть-Коксинский район»</vt:lpstr>
      <vt:lpstr>МО «Кош-Агачский район»</vt:lpstr>
      <vt:lpstr>МО «Усть-Канский район»</vt:lpstr>
      <vt:lpstr>Слайд 13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2015-08-19T04:51:03.000</dcterms:created>
  <dc:creator>Сынару</dc:creator>
  <cp:lastModifiedBy>1</cp:lastModifiedBy>
  <dcterms:modified xsi:type="dcterms:W3CDTF">2021-12-23T16:39:16.388</dcterms:modified>
  <cp:revision>642</cp:revision>
  <dc:title>Презентация PowerPoint</dc:title>
  <cp:version>0906.0100.01</cp:version>
</cp:coreProperties>
</file>